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84" r:id="rId4"/>
    <p:sldId id="302" r:id="rId5"/>
    <p:sldId id="285" r:id="rId6"/>
    <p:sldId id="286" r:id="rId7"/>
    <p:sldId id="278" r:id="rId8"/>
    <p:sldId id="279" r:id="rId9"/>
    <p:sldId id="282" r:id="rId10"/>
    <p:sldId id="283" r:id="rId11"/>
    <p:sldId id="277" r:id="rId12"/>
    <p:sldId id="299" r:id="rId13"/>
    <p:sldId id="289" r:id="rId14"/>
    <p:sldId id="290" r:id="rId15"/>
    <p:sldId id="291" r:id="rId16"/>
    <p:sldId id="292" r:id="rId17"/>
    <p:sldId id="293" r:id="rId18"/>
    <p:sldId id="294" r:id="rId19"/>
    <p:sldId id="287" r:id="rId20"/>
    <p:sldId id="296" r:id="rId21"/>
    <p:sldId id="297" r:id="rId22"/>
    <p:sldId id="298" r:id="rId23"/>
    <p:sldId id="295" r:id="rId24"/>
    <p:sldId id="257" r:id="rId25"/>
    <p:sldId id="258" r:id="rId26"/>
    <p:sldId id="259" r:id="rId27"/>
    <p:sldId id="276" r:id="rId28"/>
    <p:sldId id="260" r:id="rId29"/>
    <p:sldId id="261" r:id="rId30"/>
    <p:sldId id="262" r:id="rId31"/>
    <p:sldId id="263" r:id="rId32"/>
    <p:sldId id="264" r:id="rId33"/>
    <p:sldId id="265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Лекция 10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smtClean="0">
                <a:latin typeface="Times New Roman" pitchFamily="18" charset="0"/>
                <a:cs typeface="Times New Roman" pitchFamily="18" charset="0"/>
              </a:rPr>
              <a:t>Дені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сау адамның тәуіліктік хронограммалық көрсеткіштері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274" y="2132856"/>
            <a:ext cx="5904656" cy="43976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745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440159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жынысына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еркектерде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қажеттіліктер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демалу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дәрежесіне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коммуналдық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деңгейіне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(40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төмендейді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5276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топтарында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энергошығындары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2189021"/>
              </p:ext>
            </p:extLst>
          </p:nvPr>
        </p:nvGraphicFramePr>
        <p:xfrm>
          <a:off x="1331640" y="3140966"/>
          <a:ext cx="6912768" cy="319823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356502"/>
                <a:gridCol w="3556266"/>
              </a:tblGrid>
              <a:tr h="671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Суточный расход энергии (ккал)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мес.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l 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3 - 4 года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5 - 6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7 - 10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11 - 14 лет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2850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5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юноши 14 - 17 лет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64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13 - 17 лет</a:t>
                      </a:r>
                      <a:endParaRPr lang="ru-RU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2750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00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1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Биологияялы</a:t>
            </a:r>
            <a:r>
              <a:rPr lang="kk-KZ" dirty="0" smtClean="0"/>
              <a:t>қ ырғақ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00200"/>
            <a:ext cx="5641391" cy="501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154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Адам </a:t>
            </a:r>
            <a:r>
              <a:rPr lang="ru-RU" dirty="0" err="1">
                <a:latin typeface="Times New Roman"/>
                <a:ea typeface="Times New Roman"/>
              </a:rPr>
              <a:t>ағзасының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қалыпты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қызметі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ғана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қамтамасыз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етіледі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дегеніміз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жақсы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негізделген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қарым-қатынас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өнімдерінің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қайталанбайтын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компоненттері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арасында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сақталады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әрқайсысы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рөлін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атқарады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негізгі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ингредиенттері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негізгі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белоктар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майлар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көмірсулар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витаминдер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, су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және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минералды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тұздар</a:t>
            </a:r>
            <a:r>
              <a:rPr lang="ru-RU" dirty="0">
                <a:latin typeface="Times New Roman"/>
                <a:ea typeface="Times New Roman"/>
              </a:rPr>
              <a:t>. Тек 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құрамды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диетаның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химиялық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құрамы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физика-</a:t>
            </a:r>
            <a:r>
              <a:rPr lang="ru-RU" dirty="0" err="1">
                <a:latin typeface="Times New Roman"/>
                <a:ea typeface="Times New Roman"/>
              </a:rPr>
              <a:t>химиялық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күйі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сіздің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бірегей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ерекшеліктеріне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сәйкес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болған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ғана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ұтымдылығы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туралы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айтуға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Тамақтанудың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физиологиясы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ағзасындағы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өзгеру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ғылымы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Организмге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кіретін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денесін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үшін</a:t>
            </a:r>
            <a:r>
              <a:rPr lang="ru-RU" dirty="0">
                <a:latin typeface="Times New Roman"/>
                <a:ea typeface="Times New Roman"/>
              </a:rPr>
              <a:t> энергия мен </a:t>
            </a:r>
            <a:r>
              <a:rPr lang="ru-RU" dirty="0" err="1">
                <a:latin typeface="Times New Roman"/>
                <a:ea typeface="Times New Roman"/>
              </a:rPr>
              <a:t>кірпішке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айналады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Түрлі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организмге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қажеттілік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факторларға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байланысты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жыныс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жасы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салмағы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биіктігі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эндокриндік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жүйенің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жағдайы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жүйке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жүйесі</a:t>
            </a:r>
            <a:r>
              <a:rPr lang="ru-RU" b="1" dirty="0">
                <a:latin typeface="Times New Roman"/>
                <a:ea typeface="Times New Roman"/>
              </a:rPr>
              <a:t>, </a:t>
            </a:r>
            <a:r>
              <a:rPr lang="ru-RU" b="1" dirty="0" err="1">
                <a:latin typeface="Times New Roman"/>
                <a:ea typeface="Times New Roman"/>
              </a:rPr>
              <a:t>асқорыту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органдары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және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басқа</a:t>
            </a:r>
            <a:r>
              <a:rPr lang="ru-RU" b="1" dirty="0">
                <a:latin typeface="Times New Roman"/>
                <a:ea typeface="Times New Roman"/>
              </a:rPr>
              <a:t> да </a:t>
            </a:r>
            <a:r>
              <a:rPr lang="ru-RU" b="1" dirty="0" err="1">
                <a:latin typeface="Times New Roman"/>
                <a:ea typeface="Times New Roman"/>
              </a:rPr>
              <a:t>ішкі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err="1">
                <a:latin typeface="Times New Roman"/>
                <a:ea typeface="Times New Roman"/>
              </a:rPr>
              <a:t>органдар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адамның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кәсібіне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болуы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теңдестірілген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жүйесі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сәнді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принциптерге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сүйенбеу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Тәулігіне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тамақтанатын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барлық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тағамдар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физикалық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шығындарды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қалпына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келтіруге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тиіс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шығындар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базалық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алмасудан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адамның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жұмысына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энергияны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тұтынудың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ерекше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динамикалық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әсерінен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тұрады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энергия </a:t>
            </a:r>
            <a:r>
              <a:rPr lang="ru-RU" dirty="0" err="1">
                <a:latin typeface="Times New Roman"/>
                <a:ea typeface="Times New Roman"/>
              </a:rPr>
              <a:t>шығыны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калориялығынан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энергиялық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құнынан</a:t>
            </a:r>
            <a:r>
              <a:rPr lang="ru-RU" dirty="0">
                <a:latin typeface="Times New Roman"/>
                <a:ea typeface="Times New Roman"/>
              </a:rPr>
              <a:t>) аз </a:t>
            </a:r>
            <a:r>
              <a:rPr lang="ru-RU" dirty="0" err="1">
                <a:latin typeface="Times New Roman"/>
                <a:ea typeface="Times New Roman"/>
              </a:rPr>
              <a:t>болса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кейінге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қалдырылған</a:t>
            </a:r>
            <a:r>
              <a:rPr lang="ru-RU" dirty="0">
                <a:latin typeface="Times New Roman"/>
                <a:ea typeface="Times New Roman"/>
              </a:rPr>
              <a:t> май </a:t>
            </a:r>
            <a:r>
              <a:rPr lang="ru-RU" dirty="0" err="1">
                <a:latin typeface="Times New Roman"/>
                <a:ea typeface="Times New Roman"/>
              </a:rPr>
              <a:t>түріндегі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салдар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сізді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күтпейді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мысал</a:t>
            </a:r>
            <a:r>
              <a:rPr lang="ru-RU" dirty="0">
                <a:latin typeface="Times New Roman"/>
                <a:ea typeface="Times New Roman"/>
              </a:rPr>
              <a:t>: 100 грамм </a:t>
            </a:r>
            <a:r>
              <a:rPr lang="ru-RU" dirty="0" err="1">
                <a:latin typeface="Times New Roman"/>
                <a:ea typeface="Times New Roman"/>
              </a:rPr>
              <a:t>астықты</a:t>
            </a:r>
            <a:r>
              <a:rPr lang="ru-RU" dirty="0">
                <a:latin typeface="Times New Roman"/>
                <a:ea typeface="Times New Roman"/>
              </a:rPr>
              <a:t> 300 калория </a:t>
            </a:r>
            <a:r>
              <a:rPr lang="ru-RU" dirty="0" err="1">
                <a:latin typeface="Times New Roman"/>
                <a:ea typeface="Times New Roman"/>
              </a:rPr>
              <a:t>құрайды</a:t>
            </a:r>
            <a:r>
              <a:rPr lang="ru-RU" dirty="0">
                <a:latin typeface="Times New Roman"/>
                <a:ea typeface="Times New Roman"/>
              </a:rPr>
              <a:t>, ал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пиязды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күнделікті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қолдану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нормадан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жоғары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денеңізде</a:t>
            </a:r>
            <a:r>
              <a:rPr lang="ru-RU" dirty="0">
                <a:latin typeface="Times New Roman"/>
                <a:ea typeface="Times New Roman"/>
              </a:rPr>
              <a:t> 15-30 грамм май </a:t>
            </a:r>
            <a:r>
              <a:rPr lang="ru-RU" dirty="0" err="1">
                <a:latin typeface="Times New Roman"/>
                <a:ea typeface="Times New Roman"/>
              </a:rPr>
              <a:t>болады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жыл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бойы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рәсімді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қайталанбас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келісімділікпен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қайталасаңыз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онда</a:t>
            </a:r>
            <a:r>
              <a:rPr lang="ru-RU" dirty="0">
                <a:latin typeface="Times New Roman"/>
                <a:ea typeface="Times New Roman"/>
              </a:rPr>
              <a:t> 5,5 - 11 кг </a:t>
            </a:r>
            <a:r>
              <a:rPr lang="ru-RU" dirty="0" err="1">
                <a:latin typeface="Times New Roman"/>
                <a:ea typeface="Times New Roman"/>
              </a:rPr>
              <a:t>майлылық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қоймасы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пайда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болады</a:t>
            </a:r>
            <a:r>
              <a:rPr lang="kk-KZ" dirty="0" smtClean="0">
                <a:latin typeface="Times New Roman"/>
                <a:ea typeface="Times New Roman"/>
              </a:rPr>
              <a:t>,</a:t>
            </a:r>
            <a:r>
              <a:rPr lang="ru-RU" dirty="0" err="1">
                <a:latin typeface="Times New Roman"/>
                <a:ea typeface="Times New Roman"/>
              </a:rPr>
              <a:t>с</a:t>
            </a:r>
            <a:r>
              <a:rPr lang="ru-RU" dirty="0" err="1" smtClean="0">
                <a:latin typeface="Times New Roman"/>
                <a:ea typeface="Times New Roman"/>
              </a:rPr>
              <a:t>із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қашып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құтыла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алмайсыз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28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Тамақ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рационын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белокты</a:t>
            </a:r>
            <a:r>
              <a:rPr lang="ru-RU" dirty="0">
                <a:latin typeface="Times New Roman"/>
                <a:ea typeface="Times New Roman"/>
              </a:rPr>
              <a:t>, май мен </a:t>
            </a:r>
            <a:r>
              <a:rPr lang="ru-RU" dirty="0" err="1">
                <a:latin typeface="Times New Roman"/>
                <a:ea typeface="Times New Roman"/>
              </a:rPr>
              <a:t>көмірсулармен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теңестіру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керек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Олардың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массасының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орташа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қатынасы</a:t>
            </a:r>
            <a:r>
              <a:rPr lang="ru-RU" dirty="0">
                <a:latin typeface="Times New Roman"/>
                <a:ea typeface="Times New Roman"/>
              </a:rPr>
              <a:t> 1: 1,2: 4, энергия </a:t>
            </a:r>
            <a:r>
              <a:rPr lang="ru-RU" dirty="0" err="1">
                <a:latin typeface="Times New Roman"/>
                <a:ea typeface="Times New Roman"/>
              </a:rPr>
              <a:t>мөлшері</a:t>
            </a:r>
            <a:r>
              <a:rPr lang="ru-RU" dirty="0">
                <a:latin typeface="Times New Roman"/>
                <a:ea typeface="Times New Roman"/>
              </a:rPr>
              <a:t> 15: 30: 55% </a:t>
            </a:r>
            <a:r>
              <a:rPr lang="ru-RU" dirty="0" err="1">
                <a:latin typeface="Times New Roman"/>
                <a:ea typeface="Times New Roman"/>
              </a:rPr>
              <a:t>құрайды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коэффициент </a:t>
            </a:r>
            <a:r>
              <a:rPr lang="ru-RU" dirty="0" err="1">
                <a:latin typeface="Times New Roman"/>
                <a:ea typeface="Times New Roman"/>
              </a:rPr>
              <a:t>дененің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энергетикалық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пластикалық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қажеттіліктерін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қанағаттандырады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тұтынылған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ақуыздарды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майларды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көміртектерді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өтейді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тепе-</a:t>
            </a:r>
            <a:r>
              <a:rPr lang="ru-RU" dirty="0" err="1">
                <a:latin typeface="Times New Roman"/>
                <a:ea typeface="Times New Roman"/>
              </a:rPr>
              <a:t>теңдігі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метаболизмнің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ауыр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бұзылуына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әкелуі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мүмкін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Ұзақ</a:t>
            </a:r>
            <a:r>
              <a:rPr lang="ru-RU" dirty="0">
                <a:latin typeface="Times New Roman"/>
                <a:ea typeface="Times New Roman"/>
              </a:rPr>
              <a:t> протеин мен </a:t>
            </a:r>
            <a:r>
              <a:rPr lang="ru-RU" dirty="0" err="1">
                <a:latin typeface="Times New Roman"/>
                <a:ea typeface="Times New Roman"/>
              </a:rPr>
              <a:t>калорияның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жеткіліксіздігі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салмағын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азайтады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сонымен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қатар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тиімділікті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азайтады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Шамадан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тыс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семіздікке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әкеп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соқтырады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салмақ</a:t>
            </a:r>
            <a:r>
              <a:rPr lang="ru-RU" dirty="0">
                <a:latin typeface="Times New Roman"/>
                <a:ea typeface="Times New Roman"/>
              </a:rPr>
              <a:t> 15% </a:t>
            </a:r>
            <a:r>
              <a:rPr lang="ru-RU" dirty="0" err="1">
                <a:latin typeface="Times New Roman"/>
                <a:ea typeface="Times New Roman"/>
              </a:rPr>
              <a:t>немесе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одан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артық</a:t>
            </a:r>
            <a:r>
              <a:rPr lang="ru-RU" dirty="0">
                <a:latin typeface="Times New Roman"/>
                <a:ea typeface="Times New Roman"/>
              </a:rPr>
              <a:t>). (</a:t>
            </a:r>
            <a:r>
              <a:rPr lang="ru-RU" dirty="0" err="1">
                <a:latin typeface="Times New Roman"/>
                <a:ea typeface="Times New Roman"/>
              </a:rPr>
              <a:t>Жыныстық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қоса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алғанда</a:t>
            </a:r>
            <a:r>
              <a:rPr lang="ru-RU" dirty="0">
                <a:latin typeface="Times New Roman"/>
                <a:ea typeface="Times New Roman"/>
              </a:rPr>
              <a:t>) </a:t>
            </a:r>
            <a:r>
              <a:rPr lang="ru-RU" dirty="0" err="1">
                <a:latin typeface="Times New Roman"/>
                <a:ea typeface="Times New Roman"/>
              </a:rPr>
              <a:t>Жүрек-қан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тамыры</a:t>
            </a:r>
            <a:r>
              <a:rPr lang="ru-RU" dirty="0">
                <a:latin typeface="Times New Roman"/>
                <a:ea typeface="Times New Roman"/>
              </a:rPr>
              <a:t> (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т.б</a:t>
            </a:r>
            <a:r>
              <a:rPr lang="ru-RU" dirty="0">
                <a:latin typeface="Times New Roman"/>
                <a:ea typeface="Times New Roman"/>
              </a:rPr>
              <a:t>. атеросклероз, гипертония,) </a:t>
            </a:r>
            <a:r>
              <a:rPr lang="ru-RU" dirty="0" err="1">
                <a:latin typeface="Times New Roman"/>
                <a:ea typeface="Times New Roman"/>
              </a:rPr>
              <a:t>әсер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еткен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кезде</a:t>
            </a:r>
            <a:r>
              <a:rPr lang="ru-RU" dirty="0">
                <a:latin typeface="Times New Roman"/>
                <a:ea typeface="Times New Roman"/>
              </a:rPr>
              <a:t>, ас </a:t>
            </a:r>
            <a:r>
              <a:rPr lang="ru-RU" dirty="0" err="1">
                <a:latin typeface="Times New Roman"/>
                <a:ea typeface="Times New Roman"/>
              </a:rPr>
              <a:t>қорыту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эндокриндік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ағзаның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жүйесі</a:t>
            </a:r>
            <a:r>
              <a:rPr lang="ru-RU" dirty="0">
                <a:latin typeface="Times New Roman"/>
                <a:ea typeface="Times New Roman"/>
              </a:rPr>
              <a:t> су-</a:t>
            </a:r>
            <a:r>
              <a:rPr lang="ru-RU" dirty="0" err="1">
                <a:latin typeface="Times New Roman"/>
                <a:ea typeface="Times New Roman"/>
              </a:rPr>
              <a:t>тұз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алмасу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бұзылады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r>
              <a:rPr lang="ru-RU" dirty="0" err="1">
                <a:latin typeface="Times New Roman"/>
                <a:ea typeface="Times New Roman"/>
              </a:rPr>
              <a:t>Егер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тәттіге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тәуелді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болғыңыз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келсе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онда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қант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диабеті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дисбиоз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стоматологиялық</a:t>
            </a:r>
            <a:r>
              <a:rPr lang="ru-RU" dirty="0">
                <a:latin typeface="Times New Roman"/>
                <a:ea typeface="Times New Roman"/>
              </a:rPr>
              <a:t> кариес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да </a:t>
            </a:r>
            <a:r>
              <a:rPr lang="ru-RU" dirty="0" err="1">
                <a:latin typeface="Times New Roman"/>
                <a:ea typeface="Times New Roman"/>
              </a:rPr>
              <a:t>жаралармен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танысуға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дайын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болыңыз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Азық-түліктің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белгілі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түріне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азық-түлікке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артықшылық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беретін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тамақтанудағы</a:t>
            </a:r>
            <a:r>
              <a:rPr lang="ru-RU" dirty="0">
                <a:latin typeface="Times New Roman"/>
                <a:ea typeface="Times New Roman"/>
              </a:rPr>
              <a:t> тепе-</a:t>
            </a:r>
            <a:r>
              <a:rPr lang="ru-RU" dirty="0" err="1">
                <a:latin typeface="Times New Roman"/>
                <a:ea typeface="Times New Roman"/>
              </a:rPr>
              <a:t>теңдік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көптеген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дамыту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үшін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қауіп</a:t>
            </a:r>
            <a:r>
              <a:rPr lang="ru-RU" dirty="0">
                <a:latin typeface="Times New Roman"/>
                <a:ea typeface="Times New Roman"/>
              </a:rPr>
              <a:t> факторы </a:t>
            </a:r>
            <a:r>
              <a:rPr lang="ru-RU" dirty="0" err="1">
                <a:latin typeface="Times New Roman"/>
                <a:ea typeface="Times New Roman"/>
              </a:rPr>
              <a:t>болып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табылады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3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Қазіргі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уақытта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көрсеткіштерінің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табиғаты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арасындағы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айқын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байланыс</a:t>
            </a:r>
            <a:r>
              <a:rPr lang="ru-RU" dirty="0">
                <a:latin typeface="Times New Roman"/>
                <a:ea typeface="Times New Roman"/>
              </a:rPr>
              <a:t> бар. </a:t>
            </a:r>
            <a:r>
              <a:rPr lang="ru-RU" dirty="0" err="1">
                <a:latin typeface="Times New Roman"/>
                <a:ea typeface="Times New Roman"/>
              </a:rPr>
              <a:t>Тамақтану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халық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денсаулығының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маңызды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көрсеткіштеріне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әсер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етеді</a:t>
            </a:r>
            <a:r>
              <a:rPr lang="ru-RU" dirty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1) </a:t>
            </a:r>
            <a:r>
              <a:rPr lang="ru-RU" dirty="0" err="1">
                <a:latin typeface="Times New Roman"/>
                <a:ea typeface="Times New Roman"/>
              </a:rPr>
              <a:t>туу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деңгейі</a:t>
            </a:r>
            <a:r>
              <a:rPr lang="ru-RU" dirty="0">
                <a:latin typeface="Times New Roman"/>
                <a:ea typeface="Times New Roman"/>
              </a:rPr>
              <a:t> мен </a:t>
            </a:r>
            <a:r>
              <a:rPr lang="ru-RU" dirty="0" err="1">
                <a:latin typeface="Times New Roman"/>
                <a:ea typeface="Times New Roman"/>
              </a:rPr>
              <a:t>өмір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сүру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ұзақтығы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2) </a:t>
            </a:r>
            <a:r>
              <a:rPr lang="ru-RU" dirty="0" err="1">
                <a:latin typeface="Times New Roman"/>
                <a:ea typeface="Times New Roman"/>
              </a:rPr>
              <a:t>денсаулық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дамуы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3) </a:t>
            </a:r>
            <a:r>
              <a:rPr lang="ru-RU" dirty="0" err="1">
                <a:latin typeface="Times New Roman"/>
                <a:ea typeface="Times New Roman"/>
              </a:rPr>
              <a:t>тиімділік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деңгейі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4) ауру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өлім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Алименттік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ауруларға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эндемиялық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асқазан</a:t>
            </a:r>
            <a:r>
              <a:rPr lang="ru-RU" dirty="0" smtClean="0">
                <a:latin typeface="Times New Roman"/>
                <a:ea typeface="Times New Roman"/>
              </a:rPr>
              <a:t>, </a:t>
            </a:r>
            <a:r>
              <a:rPr lang="ru-RU" dirty="0">
                <a:latin typeface="Times New Roman"/>
                <a:ea typeface="Times New Roman"/>
              </a:rPr>
              <a:t>анемия, рахит, </a:t>
            </a:r>
            <a:r>
              <a:rPr lang="ru-RU" dirty="0" err="1">
                <a:latin typeface="Times New Roman"/>
                <a:ea typeface="Times New Roman"/>
              </a:rPr>
              <a:t>семіздік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да </a:t>
            </a:r>
            <a:r>
              <a:rPr lang="ru-RU" dirty="0" err="1">
                <a:latin typeface="Times New Roman"/>
                <a:ea typeface="Times New Roman"/>
              </a:rPr>
              <a:t>аурулар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жатады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5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Олар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бірінші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кезекте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жетіспеушілігін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қамтиды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dirty="0" err="1">
                <a:latin typeface="Times New Roman"/>
                <a:ea typeface="Times New Roman"/>
              </a:rPr>
              <a:t>Ақуыздың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жетіспеушілігі</a:t>
            </a:r>
            <a:r>
              <a:rPr lang="ru-RU" dirty="0">
                <a:latin typeface="Times New Roman"/>
                <a:ea typeface="Times New Roman"/>
              </a:rPr>
              <a:t> -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ас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қорыту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маразмасынан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Times New Roman"/>
                <a:ea typeface="Times New Roman"/>
              </a:rPr>
              <a:t>Квашиоркорға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дейінгі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патологиялық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жағдайлардың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толық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кешенін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қамтиды</a:t>
            </a:r>
            <a:r>
              <a:rPr lang="ru-RU" dirty="0">
                <a:latin typeface="Times New Roman"/>
                <a:ea typeface="Times New Roman"/>
              </a:rPr>
              <a:t>. Протеин-</a:t>
            </a:r>
            <a:r>
              <a:rPr lang="ru-RU" dirty="0" err="1">
                <a:latin typeface="Times New Roman"/>
                <a:ea typeface="Times New Roman"/>
              </a:rPr>
              <a:t>калориялық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жетіспеушілік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алиментарлы</a:t>
            </a:r>
            <a:r>
              <a:rPr lang="ru-RU" dirty="0">
                <a:latin typeface="Times New Roman"/>
                <a:ea typeface="Times New Roman"/>
              </a:rPr>
              <a:t> маразм </a:t>
            </a:r>
            <a:r>
              <a:rPr lang="ru-RU" dirty="0" err="1">
                <a:latin typeface="Times New Roman"/>
                <a:ea typeface="Times New Roman"/>
              </a:rPr>
              <a:t>түрінде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көрінуі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мүмкін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Алименттік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 маразм </a:t>
            </a:r>
            <a:r>
              <a:rPr lang="ru-RU" dirty="0">
                <a:latin typeface="Times New Roman"/>
                <a:ea typeface="Times New Roman"/>
              </a:rPr>
              <a:t>- </a:t>
            </a:r>
            <a:r>
              <a:rPr lang="ru-RU" dirty="0" err="1">
                <a:latin typeface="Times New Roman"/>
                <a:ea typeface="Times New Roman"/>
              </a:rPr>
              <a:t>бұлшықетпен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атрофиямен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тері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астындағы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майдың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жеткіліксіздігімен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дене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салмағының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төмен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болуымен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сипатталатын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Мұның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барлығы</a:t>
            </a:r>
            <a:r>
              <a:rPr lang="ru-RU" dirty="0">
                <a:latin typeface="Times New Roman"/>
                <a:ea typeface="Times New Roman"/>
              </a:rPr>
              <a:t> аз </a:t>
            </a:r>
            <a:r>
              <a:rPr lang="ru-RU" dirty="0" err="1">
                <a:latin typeface="Times New Roman"/>
                <a:ea typeface="Times New Roman"/>
              </a:rPr>
              <a:t>калориялы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азық-түліктерді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көптен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бері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алу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err="1">
                <a:latin typeface="Times New Roman"/>
                <a:ea typeface="Times New Roman"/>
              </a:rPr>
              <a:t>сондай-ақ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ақуыз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және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басқа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қоректік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заттардың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жетіспеуі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болып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табылады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ru-RU" dirty="0" err="1">
                <a:latin typeface="Times New Roman"/>
                <a:ea typeface="Times New Roman"/>
              </a:rPr>
              <a:t>Бұл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жағдайда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жұқпалы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аурулар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өте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маңызды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8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408711"/>
          </a:xfrm>
        </p:spPr>
        <p:txBody>
          <a:bodyPr>
            <a:normAutofit fontScale="92500" lnSpcReduction="20000"/>
          </a:bodyPr>
          <a:lstStyle/>
          <a:p>
            <a:pPr lvl="0" indent="457200"/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Протеин-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калориялық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жетіспеушіліктің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ең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түрі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-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ауру </a:t>
            </a:r>
            <a:r>
              <a:rPr lang="ru-RU" sz="22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Квашиоркор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 indent="457200"/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клиникалық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синдром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оның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негізгі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себебі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ақуыздардың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синтезі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үшін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қажетті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амин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қышқылдарының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жетіспеушілігі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Клиникалық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Квашиоркор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осындай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апатия,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қасіретке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көрініс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ретінде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өсуі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тежелген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ісіну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бұлшық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атрофиясы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дерматит,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шаш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түсі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өзгеруі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бауыр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кеңейту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диарея,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психомоторлық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ақаумен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сипатталады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. Ауру,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ең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алдымен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әсіресе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қорғаныш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антиоксиданттарын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өндіру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үшін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қажетті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болып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табылатын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қоректік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заттардың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бірнеше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түрінің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(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мысалы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темір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фолий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қышқылы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, йод, селен, С </a:t>
            </a:r>
            <a:r>
              <a:rPr lang="ru-RU" sz="2200" dirty="0" err="1">
                <a:solidFill>
                  <a:prstClr val="black"/>
                </a:solidFill>
                <a:latin typeface="Times New Roman"/>
                <a:ea typeface="Times New Roman"/>
              </a:rPr>
              <a:t>витамині</a:t>
            </a:r>
            <a:r>
              <a:rPr lang="ru-RU" sz="2200" dirty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тапшылығынан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туындайды</a:t>
            </a:r>
            <a:r>
              <a:rPr lang="ru-RU" sz="2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2528"/>
            <a:ext cx="2697363" cy="3634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910" y="36393"/>
            <a:ext cx="1944216" cy="2912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41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7240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12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797" y="548680"/>
            <a:ext cx="6739510" cy="2384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797" y="3140968"/>
            <a:ext cx="6739510" cy="3528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353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Витаминдердің тамақтанудағы рөлі.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>
                <a:latin typeface="Times New Roman"/>
                <a:ea typeface="Times New Roman"/>
              </a:rPr>
              <a:t>Витаминдер химиялық құрамы бойынша ферменттердің қалыптасуына қажетті түрлі органикалық қосылыстар болып табылады. суда еритін (C, P, В тобының дәрумендері) және майда еритін (А, D, E, K): Олар екі топқа бөлінеді.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>
                <a:latin typeface="Times New Roman"/>
                <a:ea typeface="Times New Roman"/>
              </a:rPr>
              <a:t>майда еритін витаминдердің негізгі диеталық көзі мал және өсімдік майлары бар (өсімдік майым, балық майы, және басқалар.); суда еритін - жемістер, көкөністер, жарма, цитрус жемістер, қарақат, жамбас.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408712"/>
          </a:xfrm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С </a:t>
            </a:r>
            <a:r>
              <a:rPr lang="ru-RU" b="1" dirty="0" err="1" smtClean="0">
                <a:latin typeface="Times New Roman"/>
                <a:ea typeface="Times New Roman"/>
              </a:rPr>
              <a:t>витамині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(</a:t>
            </a:r>
            <a:r>
              <a:rPr lang="ru-RU" dirty="0" err="1" smtClean="0">
                <a:latin typeface="Times New Roman"/>
                <a:ea typeface="Times New Roman"/>
              </a:rPr>
              <a:t>аскорбин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</a:rPr>
              <a:t>қышқылы</a:t>
            </a:r>
            <a:r>
              <a:rPr lang="ru-RU" dirty="0" smtClean="0">
                <a:latin typeface="Times New Roman"/>
                <a:ea typeface="Times New Roman"/>
              </a:rPr>
              <a:t>).</a:t>
            </a:r>
            <a:r>
              <a:rPr lang="kk-KZ" dirty="0" smtClean="0">
                <a:latin typeface="Times New Roman"/>
                <a:ea typeface="Times New Roman"/>
              </a:rPr>
              <a:t> физикалық жұмыс ауырлығына байланысты 65-85, балалар - - ерлер мен 40 жастан 50-100 мг, әйелдер үшін С дәруменінің тәуліктік қажеттілігі 30-70 мг құрайды.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kk-KZ" b="1" dirty="0" smtClean="0">
                <a:latin typeface="Times New Roman"/>
                <a:ea typeface="Times New Roman"/>
              </a:rPr>
              <a:t>       Витамин Р (рутин).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қажеттілік 25 - 50 мг, балалар - 10-25 мг.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Витамин PP. 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қажеттілігі - 14-25 мг, балалар - 5-20, спортшылар - 6-8 мг.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Витамин B1 (тиамин)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күнделікті талап 1.4-2.4 мг, \ спортшылар - 6-8 мг.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В6 витамині </a:t>
            </a:r>
            <a:r>
              <a:rPr lang="kk-KZ" dirty="0" smtClean="0">
                <a:latin typeface="Times New Roman"/>
                <a:ea typeface="Times New Roman"/>
              </a:rPr>
              <a:t>бойынша сау ересектердің күнделікті қажеттілігі 1,9-3,0 мг, балалар 1,0-3,0, 6-8 мг спортшы.</a:t>
            </a: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В12 дәрумені (цианокобаламин)</a:t>
            </a: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r>
              <a:rPr lang="kk-KZ" dirty="0" smtClean="0">
                <a:latin typeface="Times New Roman"/>
                <a:ea typeface="Times New Roman"/>
              </a:rPr>
              <a:t>Сау адамның күнделікті қажеттілігі - 2 микрограмм, жүкті әйел - 3, лактация - 2,5, балалар - 0,5-2,0 мкг.</a:t>
            </a:r>
          </a:p>
          <a:p>
            <a:pPr indent="431800" algn="just">
              <a:spcAft>
                <a:spcPts val="0"/>
              </a:spcAft>
              <a:tabLst>
                <a:tab pos="1392555" algn="l"/>
              </a:tabLst>
            </a:pPr>
            <a:r>
              <a:rPr lang="kk-KZ" b="1" dirty="0" smtClean="0">
                <a:latin typeface="Times New Roman"/>
                <a:ea typeface="Times New Roman"/>
              </a:rPr>
              <a:t>А витамині (ретинол)</a:t>
            </a:r>
            <a:r>
              <a:rPr lang="kk-KZ" dirty="0" smtClean="0">
                <a:latin typeface="Times New Roman"/>
                <a:ea typeface="Times New Roman"/>
              </a:rPr>
              <a:t> Сау адамның күнделікті қажеттілігі А дәрумені үшін 1,5 мг (5000 IU), спортшылар - 4-5, жүкті, 5-1,5 мг (1 650-5 000 IU).</a:t>
            </a:r>
          </a:p>
          <a:p>
            <a:pPr indent="431800" algn="just">
              <a:spcAft>
                <a:spcPts val="0"/>
              </a:spcAft>
              <a:tabLst>
                <a:tab pos="1392555" algn="l"/>
              </a:tabLst>
            </a:pPr>
            <a:endParaRPr lang="ru-RU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endParaRPr lang="kk-KZ" b="1" dirty="0" smtClean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1392555" algn="l"/>
              </a:tabLs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30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 lnSpcReduction="10000"/>
          </a:bodyPr>
          <a:lstStyle/>
          <a:p>
            <a:r>
              <a:rPr lang="kk-KZ" b="1" dirty="0">
                <a:latin typeface="Times New Roman"/>
                <a:ea typeface="Times New Roman"/>
              </a:rPr>
              <a:t>Витамин D (кальциферол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</a:p>
          <a:p>
            <a:r>
              <a:rPr lang="kk-KZ" dirty="0">
                <a:latin typeface="Times New Roman"/>
                <a:ea typeface="Times New Roman"/>
              </a:rPr>
              <a:t>Ересек адамның күнделікті қажеттілігі - 2,5 мкг (100 МЕ), жүкті және бала емізетін әйелдерге арналған 400-500 МБ және балаларға арналған 500 IU</a:t>
            </a:r>
            <a:r>
              <a:rPr lang="kk-KZ" dirty="0" smtClean="0">
                <a:latin typeface="Times New Roman"/>
                <a:ea typeface="Times New Roman"/>
              </a:rPr>
              <a:t>.</a:t>
            </a:r>
          </a:p>
          <a:p>
            <a:r>
              <a:rPr lang="kk-KZ" b="1" dirty="0">
                <a:latin typeface="Times New Roman"/>
                <a:ea typeface="Times New Roman"/>
              </a:rPr>
              <a:t>Е дәрумені (токоферол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  <a:r>
              <a:rPr lang="kk-KZ" dirty="0">
                <a:latin typeface="Times New Roman"/>
                <a:ea typeface="Times New Roman"/>
              </a:rPr>
              <a:t> </a:t>
            </a:r>
            <a:endParaRPr lang="kk-KZ" dirty="0" smtClean="0">
              <a:latin typeface="Times New Roman"/>
              <a:ea typeface="Times New Roman"/>
            </a:endParaRPr>
          </a:p>
          <a:p>
            <a:r>
              <a:rPr lang="kk-KZ" dirty="0" smtClean="0">
                <a:latin typeface="Times New Roman"/>
                <a:ea typeface="Times New Roman"/>
              </a:rPr>
              <a:t>Ересек </a:t>
            </a:r>
            <a:r>
              <a:rPr lang="kk-KZ" dirty="0">
                <a:latin typeface="Times New Roman"/>
                <a:ea typeface="Times New Roman"/>
              </a:rPr>
              <a:t>адамның күнделікті қажеттілігі - 10-20 мг, балалар үшін - дене салмағының 0,5 мг / кг</a:t>
            </a:r>
            <a:r>
              <a:rPr lang="kk-KZ" dirty="0" smtClean="0">
                <a:latin typeface="Times New Roman"/>
                <a:ea typeface="Times New Roman"/>
              </a:rPr>
              <a:t>.</a:t>
            </a:r>
          </a:p>
          <a:p>
            <a:r>
              <a:rPr lang="kk-KZ" b="1" dirty="0">
                <a:latin typeface="Times New Roman"/>
                <a:ea typeface="Times New Roman"/>
              </a:rPr>
              <a:t>Витамин К (филлоуиндер</a:t>
            </a:r>
            <a:r>
              <a:rPr lang="kk-KZ" b="1" dirty="0" smtClean="0">
                <a:latin typeface="Times New Roman"/>
                <a:ea typeface="Times New Roman"/>
              </a:rPr>
              <a:t>)</a:t>
            </a:r>
          </a:p>
          <a:p>
            <a:r>
              <a:rPr lang="kk-KZ" dirty="0">
                <a:latin typeface="Times New Roman"/>
                <a:ea typeface="Times New Roman"/>
              </a:rPr>
              <a:t>Ересек адамның күнделікті қажеттілігі 0,2-0,3 мг, жаңа туылған нәрестелер үшін 1-12 мкг, жүкті әйелдер үшін 2-5 мг.</a:t>
            </a:r>
            <a:endParaRPr lang="kk-KZ" b="1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77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79735090"/>
              </p:ext>
            </p:extLst>
          </p:nvPr>
        </p:nvGraphicFramePr>
        <p:xfrm>
          <a:off x="538163" y="457200"/>
          <a:ext cx="7772400" cy="6188075"/>
        </p:xfrm>
        <a:graphic>
          <a:graphicData uri="http://schemas.openxmlformats.org/presentationml/2006/ole">
            <p:oleObj spid="_x0000_s2057" name="Документ" r:id="rId3" imgW="6206863" imgH="580160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72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Салма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қ- бой өлшемдерінің индекстері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50" y="832158"/>
            <a:ext cx="8229600" cy="5805264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Лоренц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формуласы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b="1" kern="0" dirty="0" err="1" smtClean="0">
                <a:solidFill>
                  <a:srgbClr val="FF0000"/>
                </a:solidFill>
                <a:latin typeface="Times New Roman" pitchFamily="18" charset="0"/>
              </a:rPr>
              <a:t>Салмақ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</a:rPr>
              <a:t> - [100 + (</a:t>
            </a:r>
            <a:r>
              <a:rPr lang="en-US" b="1" kern="0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</a:rPr>
              <a:t> - 150) / 4],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– бой </a:t>
            </a: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өлшемі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</a:rPr>
              <a:t>см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2000" b="1" kern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smtClean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Жасы</a:t>
            </a:r>
            <a:r>
              <a:rPr lang="ru-RU" sz="2000" b="1" kern="0" dirty="0">
                <a:latin typeface="Times New Roman" pitchFamily="18" charset="0"/>
              </a:rPr>
              <a:t> мен </a:t>
            </a:r>
            <a:r>
              <a:rPr lang="ru-RU" sz="2000" b="1" kern="0" dirty="0" err="1">
                <a:latin typeface="Times New Roman" pitchFamily="18" charset="0"/>
              </a:rPr>
              <a:t>жынысын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ескере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отырып</a:t>
            </a:r>
            <a:r>
              <a:rPr lang="ru-RU" sz="2000" b="1" kern="0" dirty="0">
                <a:latin typeface="Times New Roman" pitchFamily="18" charset="0"/>
              </a:rPr>
              <a:t>, </a:t>
            </a:r>
            <a:r>
              <a:rPr lang="ru-RU" sz="2000" b="1" kern="0" dirty="0" err="1">
                <a:latin typeface="Times New Roman" pitchFamily="18" charset="0"/>
              </a:rPr>
              <a:t>дененің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тиісті</a:t>
            </a:r>
            <a:r>
              <a:rPr lang="ru-RU" sz="2000" b="1" kern="0" dirty="0">
                <a:latin typeface="Times New Roman" pitchFamily="18" charset="0"/>
              </a:rPr>
              <a:t> </a:t>
            </a:r>
            <a:r>
              <a:rPr lang="ru-RU" sz="2000" b="1" kern="0" dirty="0" err="1">
                <a:latin typeface="Times New Roman" pitchFamily="18" charset="0"/>
              </a:rPr>
              <a:t>салмағы</a:t>
            </a:r>
            <a:r>
              <a:rPr lang="ru-RU" sz="2000" b="1" kern="0" dirty="0">
                <a:latin typeface="Times New Roman" pitchFamily="18" charset="0"/>
              </a:rPr>
              <a:t> (Р)</a:t>
            </a:r>
          </a:p>
          <a:p>
            <a:pPr marL="228600" lvl="0" indent="-182563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Ерлерге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000000"/>
                </a:solidFill>
                <a:latin typeface="Times New Roman" pitchFamily="18" charset="0"/>
              </a:rPr>
              <a:t>арналған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74" y="4980012"/>
            <a:ext cx="6704013" cy="125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974" y="3068960"/>
            <a:ext cx="6627813" cy="1247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237312"/>
            <a:ext cx="5020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мұнда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 см), W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025" y="4604181"/>
            <a:ext cx="259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182563" eaLnBrk="0" fontAlgn="base" hangingPunct="0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000" b="1" kern="0" dirty="0" err="1" smtClean="0">
                <a:solidFill>
                  <a:srgbClr val="000000"/>
                </a:solidFill>
                <a:latin typeface="Times New Roman" pitchFamily="18" charset="0"/>
              </a:rPr>
              <a:t>Әйелдерге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kern="0" dirty="0" err="1">
                <a:solidFill>
                  <a:srgbClr val="000000"/>
                </a:solidFill>
                <a:latin typeface="Times New Roman" pitchFamily="18" charset="0"/>
              </a:rPr>
              <a:t>арналған</a:t>
            </a:r>
            <a:endParaRPr lang="ru-RU" sz="2000" b="1" kern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8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54087"/>
            <a:ext cx="5050904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салмағын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түрін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ескеру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қажет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629" y="1268760"/>
            <a:ext cx="6909949" cy="5805264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</a:pP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Денелі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астениялық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денелі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астеника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нәзік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тар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иық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жіңішке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аяқтар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қолдар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ұзын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жұқа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сүйектер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Табиғаттан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арық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астениктер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көбінесе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бойыны</a:t>
            </a:r>
            <a:r>
              <a:rPr lang="kk-KZ" sz="2300" dirty="0" smtClean="0">
                <a:latin typeface="Times New Roman" pitchFamily="18" charset="0"/>
                <a:cs typeface="Times New Roman" pitchFamily="18" charset="0"/>
              </a:rPr>
              <a:t>ң ұзын болуымен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ерекшеленеді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Нормостеник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бітімінің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Нормостениктің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үйлесімді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дамыған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қаңқасы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аяқ-қолдың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пропорционалды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ұзындығы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қуысы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Нормостениктерд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көпшілігі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 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spcBef>
                <a:spcPts val="0"/>
              </a:spcBef>
            </a:pP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гиперсстениялық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Гиперстениктің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коренаст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қысқа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аяқ-қол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дөңгелек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мықты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қаңқа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тән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48" y="158910"/>
            <a:ext cx="2146300" cy="240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17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922114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ескерілген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салмақ-бойлық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индекстер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556792"/>
            <a:ext cx="6624780" cy="1396751"/>
          </a:xfrm>
        </p:spPr>
        <p:txBody>
          <a:bodyPr>
            <a:no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қолды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шеңберін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анықталады:тар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кеуекті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астениктерде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өлшем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16 см-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(ер.14,5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 кем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.);нормостениктер-16-18 см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Ә.), 14,5—16,5 см (ә.), 14,5-16,5 см (ә.));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кеуекті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гиперстениктер-18 см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(ер.16,5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2492529" cy="260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264" y="3650540"/>
            <a:ext cx="4877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Тиісті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келесідей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есептеледі</a:t>
            </a:r>
            <a:r>
              <a:rPr lang="ru-RU" dirty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293096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йелдер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	              </a:t>
            </a:r>
            <a:r>
              <a:rPr lang="ru-RU" sz="2400" dirty="0" smtClean="0"/>
              <a:t>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Ерлер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0,325	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0,375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Нормостениктер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0,340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0,390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Гиперстениктер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* 0,355	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(см) * 0,410</a:t>
            </a:r>
          </a:p>
        </p:txBody>
      </p:sp>
    </p:spTree>
    <p:extLst>
      <p:ext uri="{BB962C8B-B14F-4D97-AF65-F5344CB8AC3E}">
        <p14:creationId xmlns:p14="http://schemas.microsoft.com/office/powerpoint/2010/main" xmlns="" val="41806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22114"/>
          </a:xfrm>
        </p:spPr>
        <p:txBody>
          <a:bodyPr/>
          <a:lstStyle/>
          <a:p>
            <a:r>
              <a:rPr lang="kk-KZ" b="1" dirty="0" smtClean="0"/>
              <a:t>Орамдар</a:t>
            </a:r>
            <a:r>
              <a:rPr lang="ru-RU" b="1" dirty="0" smtClean="0"/>
              <a:t>(обхваты)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189260"/>
            <a:ext cx="4100264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өлшемі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көрсеткіштерді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бөксе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индексі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бел/бой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индексі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диабет,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жүрек-қантамыр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гипертония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қауіп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 обхваты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сантиметр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лентаның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көмегімен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өлшенеді-кіндіктен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сантиметр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параметрді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тартпауи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ұстаңыз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алыңыз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лентасын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өлшеңіз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көрсеткішті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458816" cy="4974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7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536504" cy="6336704"/>
          </a:xfrm>
        </p:spPr>
        <p:txBody>
          <a:bodyPr>
            <a:normAutofit fontScale="92500" lnSpcReduction="10000"/>
          </a:bodyPr>
          <a:lstStyle/>
          <a:p>
            <a:r>
              <a:rPr lang="kk-KZ" sz="3000" b="1" dirty="0" smtClean="0">
                <a:latin typeface="Times New Roman" pitchFamily="18" charset="0"/>
                <a:cs typeface="Times New Roman" pitchFamily="18" charset="0"/>
              </a:rPr>
              <a:t>Бой/бел өлшем индексі</a:t>
            </a:r>
          </a:p>
          <a:p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сипаттайтын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салмағының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индексіне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спортпен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денесін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бодибилдингпен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айналысатын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индекс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компоненттерден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майдың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көлемін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сипаттамайды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белдің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орамына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сүйенеді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2537"/>
            <a:ext cx="3341699" cy="666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094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marL="228600" lvl="0" indent="-182563" eaLnBrk="0" fontAlgn="base" hangingPunct="0">
              <a:spcBef>
                <a:spcPct val="20000"/>
              </a:spcBef>
              <a:spcAft>
                <a:spcPts val="300"/>
              </a:spcAft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ел/бой (ББИ)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индексін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есептеу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мынадай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формула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жүргізіледі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индекса талия/рост (ИТР) </a:t>
            </a: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ИТР </a:t>
            </a:r>
            <a: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= ОТ / </a:t>
            </a: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Р)</a:t>
            </a:r>
            <a:r>
              <a:rPr lang="ru-RU" sz="18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где </a:t>
            </a:r>
            <a:r>
              <a:rPr lang="ru-RU" sz="18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ОТ = объем талии (см),   Р = рост (см)</a:t>
            </a: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0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ББИ</a:t>
            </a:r>
            <a:r>
              <a:rPr lang="en-US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=</a:t>
            </a:r>
            <a:r>
              <a:rPr lang="kk-KZ" sz="2900" b="1" kern="0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>БК/Б</a:t>
            </a:r>
            <a: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900" b="1" kern="0" dirty="0">
                <a:solidFill>
                  <a:srgbClr val="A5002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Бел/бой </a:t>
            </a:r>
            <a:r>
              <a:rPr lang="ru-RU" sz="27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өлшем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индексін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есептей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отырып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сіз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қандай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физикалық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формада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екеніңізді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анықтай</a:t>
            </a:r>
            <a:r>
              <a:rPr lang="ru-RU" sz="27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7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аласыз</a:t>
            </a: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19390" cy="351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7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6480720"/>
          </a:xfrm>
        </p:spPr>
        <p:txBody>
          <a:bodyPr>
            <a:normAutofit fontScale="4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55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k-KZ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үру</a:t>
            </a:r>
            <a:r>
              <a:rPr lang="ru-RU" sz="5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салты-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шамасын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демалумен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ұтымды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үйлесуін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әдеттердің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болмауын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алкоголь,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нашақорлық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гигиена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сақтамау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режимінің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мәртебесі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тұрғын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үй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жағдайы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қызықты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ішіндегі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қарым-қатынастар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жанжалды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жағдайлардың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жиілігі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айқындылығы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сәттерді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жатқызуға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орта,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экологиялық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тазалығының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дәрежесі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рөл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атқарады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сан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алуантүрліліктегі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күшінің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жүйелердің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белсенділігінің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стимуляторы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қызметінің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шамасы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оңтайлы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ағзаның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биологиялық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қажеттіліктеріне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шамадан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гиперкинезия</a:t>
            </a:r>
            <a:r>
              <a:rPr lang="ru-RU" sz="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гипердинамия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гипокинезия, гиподинамия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Әрине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қозғалыс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резервтеріне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sz="5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5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Денедегі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құрамындағы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көрсеткіштерінің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үлесін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салмақ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индекстерін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анықтау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9416" y="1600200"/>
            <a:ext cx="554516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81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312368"/>
          </a:xfrm>
        </p:spPr>
        <p:txBody>
          <a:bodyPr>
            <a:normAutofit/>
          </a:bodyPr>
          <a:lstStyle/>
          <a:p>
            <a:pPr marL="228600" lvl="0" indent="-182563" eaLnBrk="0" fontAlgn="base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</a:pP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Дене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индексі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(ДСИ)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адам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және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оның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өсуінің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сәйкестік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дәрежесін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бағалауға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мүмкіндік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беретін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шама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   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(%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май) ДСИ=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P /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Arial" charset="0"/>
              </a:rPr>
              <a:t>L2</a:t>
            </a:r>
            <a: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kk-KZ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мұндағы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Р-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салмағы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(кг),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бойы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 (м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)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кг /м²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өлшенеді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Индекс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массы тела (ИМТ) величина, позволяющая оценить степень соответствия массы человека и его роста 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                             (% жира)      ИМТ</a:t>
            </a:r>
            <a:r>
              <a:rPr lang="en-US" sz="1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= P/L</a:t>
            </a:r>
            <a:r>
              <a:rPr lang="ru-RU" sz="1600" b="1" baseline="30000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  <a:t>2</a:t>
            </a:r>
            <a:br>
              <a:rPr lang="ru-RU" sz="1600" b="1" baseline="30000" dirty="0">
                <a:solidFill>
                  <a:srgbClr val="A50021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где Р – вес (кг), L – рост (м)</a:t>
            </a:r>
            <a:b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измеряется в кг/м²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056784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4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БӨЛІМ БОЙЫНША ТЕСТ ТАПСЫРМАЛАРЫНЫҢ СҰРАҚТАРЫ"ЭНЕРГЕТИКАЛЫҚ ҚҰНДЫЛЫҚЖӘНЕ ТАМАҚТАНУ РАЦИОНЫНЫҢ НУТРИЕНТТІК АДЕКВАТТЫЛЫҒЫ»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Сүтте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элемент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жеткіліксіз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кальций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фосфор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өнімдердің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нанмен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үйлесуі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амин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қышқылдарының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тепе-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теңдігін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қырыққабат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картоп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Тамақтануға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критериі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шығындарды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даму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көрсеткіштерін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; 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тағамдық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заттарға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қажеттілікті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42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90465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Ерекше-динамикалық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майларға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көмірсулар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тамағы;в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ақуызға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режимі-бұл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апта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тұтынылатын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өнімдердің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сипаты;б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тамақтану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уақыты;в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өнімдерінің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саны мен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қабылдау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сағаты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Ақуыздың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санынан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ақуызының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пайызы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40 %;б) 70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%;в) 55 %.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Жануарлардың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тағам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компонентін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алатынын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көрсетіңіз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нұсқалары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ақуыздар;б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май;в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) глюкоза.</a:t>
            </a:r>
          </a:p>
        </p:txBody>
      </p:sp>
    </p:spTree>
    <p:extLst>
      <p:ext uri="{BB962C8B-B14F-4D97-AF65-F5344CB8AC3E}">
        <p14:creationId xmlns:p14="http://schemas.microsoft.com/office/powerpoint/2010/main" xmlns="" val="18655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mtClean="0"/>
              <a:t>Жауаптар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1Б</a:t>
            </a:r>
          </a:p>
          <a:p>
            <a:r>
              <a:rPr lang="kk-KZ" dirty="0" smtClean="0"/>
              <a:t>2В</a:t>
            </a:r>
          </a:p>
          <a:p>
            <a:r>
              <a:rPr lang="kk-KZ" dirty="0" smtClean="0"/>
              <a:t>3Б</a:t>
            </a:r>
          </a:p>
          <a:p>
            <a:r>
              <a:rPr lang="kk-KZ" dirty="0" smtClean="0"/>
              <a:t>4В</a:t>
            </a:r>
          </a:p>
          <a:p>
            <a:r>
              <a:rPr lang="kk-KZ" dirty="0" smtClean="0"/>
              <a:t>5В</a:t>
            </a:r>
          </a:p>
          <a:p>
            <a:r>
              <a:rPr lang="kk-KZ" dirty="0" smtClean="0"/>
              <a:t>6В</a:t>
            </a:r>
          </a:p>
          <a:p>
            <a:r>
              <a:rPr lang="kk-KZ" dirty="0" smtClean="0"/>
              <a:t>7А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7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1175"/>
            <a:ext cx="7416823" cy="608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6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8072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әдебиетте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кәсіпке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гигиеналық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келтіріледі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кәсіпорын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хирургтерден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журналистер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2550-2800 ккал,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2200-2400 ккал,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 ккал/кг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автоматтандырылған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агрономдар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ветеринарлар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медбикелер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жаттықтырушылар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шынықтыру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нұсқаушылары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3000-3200 ккал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2550-2700 ккал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орта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43 ккал;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топ -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ауырлығы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жүргізушілер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хирургтар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тамақ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өнеркәсібінің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азық-түлік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тауарларын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сатушылар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көлігінің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3200-3650 ккал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(ер.(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ә.) </a:t>
            </a:r>
            <a:r>
              <a:rPr lang="ru-RU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2600-2800 ккал (ә.)),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массаға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46 ккал;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/>
          <a:lstStyle/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топ-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құрылысшылар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шаруашылық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жұмысшылары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механизаторлар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Металлургтер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3700-4250 ккал (ер.(ә.)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3150-2900 ккал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(ә.)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Салмағы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53 ккал / кг;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топ-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аса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тұлғалары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Болат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қорытпалар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ағаш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кесу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шахтерлер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тиегіштер</a:t>
            </a:r>
            <a:r>
              <a:rPr lang="ru-RU" sz="1800" dirty="0">
                <a:solidFill>
                  <a:prstClr val="black"/>
                </a:solidFill>
              </a:rPr>
              <a:t>).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ерлерде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3900-4300 ккал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(61 ккал/кг);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әйелдер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нормаланбайды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endParaRPr lang="ru-RU" sz="1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Жоғарыда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сандар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салмақтағы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ерлер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әйелдерге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тиісінше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70 кг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60 кг) </a:t>
            </a:r>
            <a:r>
              <a:rPr lang="ru-RU" sz="1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564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шығыны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4290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толықтырудан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ғамның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қалыптасады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қарқындылығын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соғұрлым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салмағына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 ккал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энергия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шығындары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сағатына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1,4 ккал/кг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кернеусіз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1,5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мұғалімдер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тігінші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б.)– - 1,3 – 2,5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жүрумен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аздаған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дәрігерлер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почтальондар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т. б.) – 2,8 – 3,2 ккал/кг/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5,0 – 7,5 ккал/кг 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341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Әр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түрлі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белсенділік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кезіндегі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энергетикалық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шығындар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дәрежесі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физикалық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белсенділік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коэффициентімен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тәулігіне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барлық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қызмет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түрлеріне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жалпы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энергия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шығынының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негізгі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алмасу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шамасына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қатынасымен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анықталады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Жеңіл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2400 - 2600 ккал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жүктемесімен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істейтін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3400 - 3600 ккал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сондықтан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тәуліктік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көлемінен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энергетикалық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шығындарды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арттыру-бұл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неғұрлым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қосылымы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жылу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босатылады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жұмысқа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жұмсалған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энергияға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қатынасы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пайыздарда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көрсетілген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err="1">
                <a:latin typeface="Times New Roman" pitchFamily="18" charset="0"/>
                <a:cs typeface="Times New Roman" pitchFamily="18" charset="0"/>
              </a:rPr>
              <a:t>коэффициенті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(ПӘК)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пәк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Жаттықпаған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энерготраттар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Қарқынды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шығындарының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қалыпты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күйінен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2 - 3%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артуын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ақыл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белсенділігі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эмоциялық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қозумен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жүрсе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энерготраттар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(11-19%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)..</a:t>
            </a:r>
          </a:p>
        </p:txBody>
      </p:sp>
    </p:spTree>
    <p:extLst>
      <p:ext uri="{BB962C8B-B14F-4D97-AF65-F5344CB8AC3E}">
        <p14:creationId xmlns:p14="http://schemas.microsoft.com/office/powerpoint/2010/main" xmlns="" val="15597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Тәулігіне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шығындары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6974375"/>
              </p:ext>
            </p:extLst>
          </p:nvPr>
        </p:nvGraphicFramePr>
        <p:xfrm>
          <a:off x="755576" y="1628800"/>
          <a:ext cx="7848871" cy="4608512"/>
        </p:xfrm>
        <a:graphic>
          <a:graphicData uri="http://schemas.openxmlformats.org/drawingml/2006/table">
            <a:tbl>
              <a:tblPr firstRow="1" firstCol="1" bandRow="1"/>
              <a:tblGrid>
                <a:gridCol w="1124407"/>
                <a:gridCol w="2236506"/>
                <a:gridCol w="2251452"/>
                <a:gridCol w="2236506"/>
              </a:tblGrid>
              <a:tr h="106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фессии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физической активности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Суточный расход энергии (ккал)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Умственный фуд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2100 - 2450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Легкий физический труд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1.6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2500 - 2800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Третья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Физический труд средней тяжести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1.9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2950 - 3300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Четвертая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Тяжелый физиче­ский труд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3400 - 3850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Пятая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Особо тяжелый фи­зический труд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3850 - 4200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1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2386</Words>
  <Application>Microsoft Office PowerPoint</Application>
  <PresentationFormat>Экран (4:3)</PresentationFormat>
  <Paragraphs>153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Документ</vt:lpstr>
      <vt:lpstr>Лекция 10 Дені сау адамның тәуіліктік хронограммалық көрсеткіштері</vt:lpstr>
      <vt:lpstr>Слайд 2</vt:lpstr>
      <vt:lpstr>Слайд 3</vt:lpstr>
      <vt:lpstr>Слайд 4</vt:lpstr>
      <vt:lpstr>Слайд 5</vt:lpstr>
      <vt:lpstr>Слайд 6</vt:lpstr>
      <vt:lpstr>Тәуліктік энергия шығыны</vt:lpstr>
      <vt:lpstr>Слайд 8</vt:lpstr>
      <vt:lpstr>Тәулігіне әр түрлі қызмет түрлері кезіндегі энергия шығындары</vt:lpstr>
      <vt:lpstr>Слайд 10</vt:lpstr>
      <vt:lpstr>Слайд 11</vt:lpstr>
      <vt:lpstr>Биологияялық ырғақ</vt:lpstr>
      <vt:lpstr>Тамақтану және денсаулық</vt:lpstr>
      <vt:lpstr>Слайд 14</vt:lpstr>
      <vt:lpstr>Слайд 15</vt:lpstr>
      <vt:lpstr>Слайд 16</vt:lpstr>
      <vt:lpstr>Слайд 17</vt:lpstr>
      <vt:lpstr>Слайд 18</vt:lpstr>
      <vt:lpstr>Слайд 19</vt:lpstr>
      <vt:lpstr>Витаминдердің тамақтанудағы рөлі.</vt:lpstr>
      <vt:lpstr>Слайд 21</vt:lpstr>
      <vt:lpstr>Слайд 22</vt:lpstr>
      <vt:lpstr>Слайд 23</vt:lpstr>
      <vt:lpstr>Салмақ- бой өлшемдерінің индекстері</vt:lpstr>
      <vt:lpstr>Дене салмағын дәл анықтау үшін дененің түрін ескеру қажет</vt:lpstr>
      <vt:lpstr>Дене бітімі ескерілген салмақ-бойлық индекстер</vt:lpstr>
      <vt:lpstr>Орамдар(обхваты)</vt:lpstr>
      <vt:lpstr>Слайд 28</vt:lpstr>
      <vt:lpstr>Бел/бой (ББИ) индексін есептеу мынадай формула бойынша жүргізіледі: (индекса талия/рост (ИТР) ИТР = ОТ / Р)  где ОТ = объем талии (см),   Р = рост (см)  ББИ=БК/Б Бел/бой өлшем индексін есептей отырып, сіз қандай физикалық формада екеніңізді анықтай аласыз</vt:lpstr>
      <vt:lpstr>Денедегі құрамындағы май көрсеткіштерінің үлесін есепке ала отырып салмақ индекстерін анықтау</vt:lpstr>
      <vt:lpstr>Дене салмағының индексі (ДСИ) адам салмағының және оның өсуінің сәйкестік дәрежесін бағалауға мүмкіндік беретін шама                              (%май) ДСИ= P / L2 мұндағы Р-салмағы (кг), L-бойы (м) кг /м² өлшенеді   Индекс массы тела (ИМТ) величина, позволяющая оценить степень соответствия массы человека и его роста                               (% жира)      ИМТ= P/L2 где Р – вес (кг), L – рост (м) измеряется в кг/м² </vt:lpstr>
      <vt:lpstr>БӨЛІМ БОЙЫНША ТЕСТ ТАПСЫРМАЛАРЫНЫҢ СҰРАҚТАРЫ"ЭНЕРГЕТИКАЛЫҚ ҚҰНДЫЛЫҚЖӘНЕ ТАМАҚТАНУ РАЦИОНЫНЫҢ НУТРИЕНТТІК АДЕКВАТТЫЛЫҒЫ»</vt:lpstr>
      <vt:lpstr>Слайд 33</vt:lpstr>
      <vt:lpstr>Жауаптар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admin</cp:lastModifiedBy>
  <cp:revision>29</cp:revision>
  <dcterms:created xsi:type="dcterms:W3CDTF">2019-11-05T15:57:09Z</dcterms:created>
  <dcterms:modified xsi:type="dcterms:W3CDTF">2020-09-13T06:55:18Z</dcterms:modified>
</cp:coreProperties>
</file>